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330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51" r:id="rId11"/>
    <p:sldId id="299" r:id="rId12"/>
    <p:sldId id="291" r:id="rId13"/>
    <p:sldId id="292" r:id="rId14"/>
    <p:sldId id="293" r:id="rId15"/>
    <p:sldId id="352" r:id="rId16"/>
    <p:sldId id="294" r:id="rId17"/>
    <p:sldId id="339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9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683CD-7A0D-4231-B90C-1A01EF52D521}" type="datetimeFigureOut">
              <a:rPr lang="en-US" smtClean="0"/>
              <a:pPr/>
              <a:t>10/27/2015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B8436-136B-4BCA-8F15-40ECEB7E28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http://makingmaps.owu.edu/mm/MakingMapsCh06.pdf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916CB-272B-4257-8C39-5A9B336E6AB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12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– BAD!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8436-136B-4BCA-8F15-40ECEB7E28B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02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8436-136B-4BCA-8F15-40ECEB7E28B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97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8436-136B-4BCA-8F15-40ECEB7E28B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96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8436-136B-4BCA-8F15-40ECEB7E28B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1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8436-136B-4BCA-8F15-40ECEB7E28B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4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http://makingmaps.owu.edu/mm/MakingMapsCh06.pdf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916CB-272B-4257-8C39-5A9B336E6AB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1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http://makingmaps.owu.edu/mm/MakingMapsCh06.pdf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916CB-272B-4257-8C39-5A9B336E6AB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12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http://makingmaps.owu.edu/mm/MakingMapsCh07.pdf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916CB-272B-4257-8C39-5A9B336E6AB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4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http://makingmaps.owu.edu/mm/MakingMapsCh07.pdf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916CB-272B-4257-8C39-5A9B336E6AB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6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http://makingmaps.owu.edu/mm/MakingMapsCh11.pdf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916CB-272B-4257-8C39-5A9B336E6AB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http://makingmaps.owu.edu/mm/MakingMapsCh11.pdf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916CB-272B-4257-8C39-5A9B336E6AB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46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http://makingmaps.owu.edu/mm/MakingMapsCh11.pdf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916CB-272B-4257-8C39-5A9B336E6AB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91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916CB-272B-4257-8C39-5A9B336E6AB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4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EA330872-22FB-4963-A0C3-81D3BD0BB038}" type="datetimeFigureOut">
              <a:rPr lang="en-US" smtClean="0"/>
              <a:pPr/>
              <a:t>10/27/2015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52DDC94-1794-4450-A545-2DC58CB64C7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lender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colorbrewer2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/>
          <p:cNvSpPr txBox="1">
            <a:spLocks noChangeArrowheads="1"/>
          </p:cNvSpPr>
          <p:nvPr/>
        </p:nvSpPr>
        <p:spPr bwMode="auto">
          <a:xfrm>
            <a:off x="451262" y="671945"/>
            <a:ext cx="24833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Layout….</a:t>
            </a:r>
            <a:endParaRPr lang="en-US" sz="4800" b="1" dirty="0">
              <a:solidFill>
                <a:srgbClr val="FFC000"/>
              </a:solidFill>
              <a:latin typeface="Arial Narrow" pitchFamily="34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l="25126" t="47468" r="19748" b="12025"/>
          <a:stretch>
            <a:fillRect/>
          </a:stretch>
        </p:blipFill>
        <p:spPr bwMode="auto">
          <a:xfrm>
            <a:off x="990600" y="1600200"/>
            <a:ext cx="78105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450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849581" y="2979552"/>
            <a:ext cx="76161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example before and after maps</a:t>
            </a:r>
            <a:endParaRPr lang="en-US" sz="4800" b="1" dirty="0">
              <a:solidFill>
                <a:srgbClr val="FFC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4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/>
          <a:srcRect l="6648" t="17076" r="4355" b="8355"/>
          <a:stretch>
            <a:fillRect/>
          </a:stretch>
        </p:blipFill>
        <p:spPr bwMode="auto">
          <a:xfrm>
            <a:off x="314325" y="190499"/>
            <a:ext cx="854478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:\ENVSERV\GISMAPS\ALB\infestation maps\infestation_070322.jpg"/>
          <p:cNvPicPr/>
          <p:nvPr/>
        </p:nvPicPr>
        <p:blipFill>
          <a:blip r:embed="rId3" cstate="print"/>
          <a:srcRect l="1406" t="2103" r="1689" b="1726"/>
          <a:stretch>
            <a:fillRect/>
          </a:stretch>
        </p:blipFill>
        <p:spPr bwMode="auto">
          <a:xfrm>
            <a:off x="209550" y="85725"/>
            <a:ext cx="8724900" cy="6680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5" y="0"/>
            <a:ext cx="8965870" cy="684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0" y="0"/>
            <a:ext cx="897788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3469213" y="2781844"/>
            <a:ext cx="26532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  <a:latin typeface="Arial Narrow" pitchFamily="34" charset="0"/>
              </a:rPr>
              <a:t>n</a:t>
            </a:r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ice maps</a:t>
            </a:r>
            <a:endParaRPr lang="en-US" sz="4800" b="1" dirty="0">
              <a:solidFill>
                <a:srgbClr val="FFC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8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:\ENVSERV\GISMAPS\Walk East Harlem\walk_east_harlem_trail_20090114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558" y="82801"/>
            <a:ext cx="8676168" cy="669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9225"/>
            <a:ext cx="8667750" cy="670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961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28600" y="457200"/>
            <a:ext cx="765651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dirty="0">
                <a:latin typeface="+mj-lt"/>
              </a:rPr>
              <a:t>charts &amp; graphs </a:t>
            </a: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2743200" y="3352800"/>
            <a:ext cx="586740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9933"/>
                </a:solidFill>
                <a:latin typeface="+mj-lt"/>
              </a:rPr>
              <a:t>for data visualization</a:t>
            </a:r>
          </a:p>
          <a:p>
            <a:pPr>
              <a:defRPr/>
            </a:pPr>
            <a:endParaRPr lang="en-US" sz="3200" dirty="0">
              <a:solidFill>
                <a:srgbClr val="FF9933"/>
              </a:solidFill>
              <a:latin typeface="+mj-lt"/>
            </a:endParaRPr>
          </a:p>
          <a:p>
            <a:pPr>
              <a:defRPr/>
            </a:pPr>
            <a:r>
              <a:rPr lang="en-US" sz="3200" dirty="0">
                <a:solidFill>
                  <a:srgbClr val="FF9933"/>
                </a:solidFill>
                <a:latin typeface="+mj-lt"/>
              </a:rPr>
              <a:t>make ‘em useful…and pretty</a:t>
            </a:r>
          </a:p>
          <a:p>
            <a:pPr>
              <a:defRPr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9560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762000" y="533400"/>
            <a:ext cx="464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9933"/>
                </a:solidFill>
                <a:latin typeface="+mj-lt"/>
              </a:rPr>
              <a:t>basic rules for charts</a:t>
            </a:r>
            <a:endParaRPr lang="en-US" sz="3200" dirty="0">
              <a:latin typeface="+mj-lt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505200" y="6324600"/>
            <a:ext cx="563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1"/>
              <a:t>http://flowingdata.com/2010/07/22/7-basic-rules-for-making-charts-and-graphs/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905000"/>
            <a:ext cx="776128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334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/>
          <p:cNvSpPr txBox="1">
            <a:spLocks noChangeArrowheads="1"/>
          </p:cNvSpPr>
          <p:nvPr/>
        </p:nvSpPr>
        <p:spPr bwMode="auto">
          <a:xfrm>
            <a:off x="336028" y="762000"/>
            <a:ext cx="24833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Layout….</a:t>
            </a:r>
            <a:endParaRPr lang="en-US" sz="4800" b="1" dirty="0">
              <a:solidFill>
                <a:srgbClr val="FFC000"/>
              </a:solidFill>
              <a:latin typeface="Arial Narrow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l="26218" t="26160" r="22689" b="14768"/>
          <a:stretch>
            <a:fillRect/>
          </a:stretch>
        </p:blipFill>
        <p:spPr bwMode="auto">
          <a:xfrm>
            <a:off x="2819400" y="762000"/>
            <a:ext cx="5791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527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762000" y="533400"/>
            <a:ext cx="464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9933"/>
                </a:solidFill>
                <a:latin typeface="+mj-lt"/>
              </a:rPr>
              <a:t>check the data</a:t>
            </a:r>
            <a:endParaRPr lang="en-US" sz="3200" dirty="0">
              <a:latin typeface="+mj-lt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505200" y="6324600"/>
            <a:ext cx="563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1"/>
              <a:t>http://flowingdata.com/2010/07/22/7-basic-rules-for-making-charts-and-graphs/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286000"/>
            <a:ext cx="45831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9257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762000" y="533400"/>
            <a:ext cx="464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9933"/>
                </a:solidFill>
                <a:latin typeface="+mj-lt"/>
              </a:rPr>
              <a:t>explain encodings</a:t>
            </a:r>
            <a:endParaRPr lang="en-US" sz="3200" dirty="0">
              <a:latin typeface="+mj-lt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505200" y="6324600"/>
            <a:ext cx="563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1"/>
              <a:t>http://flowingdata.com/2010/07/22/7-basic-rules-for-making-charts-and-graphs/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438400"/>
            <a:ext cx="444001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16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762000" y="533400"/>
            <a:ext cx="464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9933"/>
                </a:solidFill>
                <a:latin typeface="+mj-lt"/>
              </a:rPr>
              <a:t>label axes</a:t>
            </a:r>
            <a:endParaRPr lang="en-US" sz="3200" dirty="0">
              <a:latin typeface="+mj-lt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505200" y="6324600"/>
            <a:ext cx="563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1"/>
              <a:t>http://flowingdata.com/2010/07/22/7-basic-rules-for-making-charts-and-graphs/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981200"/>
            <a:ext cx="3810000" cy="266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7151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762000" y="533400"/>
            <a:ext cx="464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9933"/>
                </a:solidFill>
                <a:latin typeface="+mj-lt"/>
              </a:rPr>
              <a:t>include units</a:t>
            </a:r>
            <a:endParaRPr lang="en-US" sz="3200" dirty="0">
              <a:latin typeface="+mj-lt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505200" y="6324600"/>
            <a:ext cx="563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1"/>
              <a:t>http://flowingdata.com/2010/07/22/7-basic-rules-for-making-charts-and-graphs/</a:t>
            </a: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438400"/>
            <a:ext cx="5502275" cy="221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9487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762000" y="533400"/>
            <a:ext cx="6248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9933"/>
                </a:solidFill>
                <a:latin typeface="+mj-lt"/>
              </a:rPr>
              <a:t>pay attention to geometry</a:t>
            </a:r>
            <a:endParaRPr lang="en-US" sz="3200" dirty="0">
              <a:latin typeface="+mj-lt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505200" y="6324600"/>
            <a:ext cx="563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1" dirty="0"/>
              <a:t>http://flowingdata.com/2010/07/22/7-basic-rules-for-making-charts-and-graphs/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362200"/>
            <a:ext cx="356076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3975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762000" y="533400"/>
            <a:ext cx="6248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9933"/>
                </a:solidFill>
                <a:latin typeface="+mj-lt"/>
              </a:rPr>
              <a:t>include sources</a:t>
            </a:r>
            <a:endParaRPr lang="en-US" sz="3200" dirty="0">
              <a:latin typeface="+mj-lt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505200" y="6324600"/>
            <a:ext cx="563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1"/>
              <a:t>http://flowingdata.com/2010/07/22/7-basic-rules-for-making-charts-and-graphs/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514600"/>
            <a:ext cx="46482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6654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762000" y="533400"/>
            <a:ext cx="6248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9933"/>
                </a:solidFill>
                <a:latin typeface="+mj-lt"/>
              </a:rPr>
              <a:t>consider the audience</a:t>
            </a:r>
            <a:endParaRPr lang="en-US" sz="3200" dirty="0">
              <a:latin typeface="+mj-lt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3505200" y="6324600"/>
            <a:ext cx="563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i="1"/>
              <a:t>http://flowingdata.com/2010/07/22/7-basic-rules-for-making-charts-and-graphs/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590800"/>
            <a:ext cx="4008438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9716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28600" y="457200"/>
            <a:ext cx="765651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dirty="0">
                <a:latin typeface="+mj-lt"/>
              </a:rPr>
              <a:t>charts &amp; graphs </a:t>
            </a: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4648200" y="3352800"/>
            <a:ext cx="44958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9933"/>
                </a:solidFill>
                <a:latin typeface="+mj-lt"/>
              </a:rPr>
              <a:t>good guidelines</a:t>
            </a:r>
          </a:p>
          <a:p>
            <a:pPr>
              <a:defRPr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9309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J:\ENVSERV\EMPLOYEE-FOLDERS\Jessie\Cartography Manual\WSJ_Graphics_Excerpt_opt_Page_01.jpg"/>
          <p:cNvPicPr>
            <a:picLocks noChangeAspect="1" noChangeArrowheads="1"/>
          </p:cNvPicPr>
          <p:nvPr/>
        </p:nvPicPr>
        <p:blipFill>
          <a:blip r:embed="rId2" cstate="print"/>
          <a:srcRect l="4860" t="5649" r="8571" b="5550"/>
          <a:stretch>
            <a:fillRect/>
          </a:stretch>
        </p:blipFill>
        <p:spPr bwMode="auto">
          <a:xfrm>
            <a:off x="304800" y="0"/>
            <a:ext cx="8658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857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J:\ENVSERV\EMPLOYEE-FOLDERS\Jessie\Cartography Manual\WSJ_Graphics_Excerpt_opt_Page_02.jpg"/>
          <p:cNvPicPr>
            <a:picLocks noChangeAspect="1" noChangeArrowheads="1"/>
          </p:cNvPicPr>
          <p:nvPr/>
        </p:nvPicPr>
        <p:blipFill>
          <a:blip r:embed="rId2" cstate="print"/>
          <a:srcRect l="4549" t="7851" r="6760" b="15601"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027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/>
          <p:cNvSpPr txBox="1">
            <a:spLocks noChangeArrowheads="1"/>
          </p:cNvSpPr>
          <p:nvPr/>
        </p:nvSpPr>
        <p:spPr bwMode="auto">
          <a:xfrm>
            <a:off x="273132" y="832976"/>
            <a:ext cx="24833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Layout….</a:t>
            </a:r>
            <a:endParaRPr lang="en-US" sz="4800" b="1" dirty="0">
              <a:solidFill>
                <a:srgbClr val="FFC000"/>
              </a:solidFill>
              <a:latin typeface="Arial Narrow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28908" t="19409" r="19328" b="7173"/>
          <a:stretch>
            <a:fillRect/>
          </a:stretch>
        </p:blipFill>
        <p:spPr bwMode="auto">
          <a:xfrm>
            <a:off x="2667000" y="76200"/>
            <a:ext cx="58674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876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J:\ENVSERV\EMPLOYEE-FOLDERS\Jessie\Cartography Manual\WSJ_Graphics_Excerpt_opt_Page_03.jpg"/>
          <p:cNvPicPr>
            <a:picLocks noChangeAspect="1" noChangeArrowheads="1"/>
          </p:cNvPicPr>
          <p:nvPr/>
        </p:nvPicPr>
        <p:blipFill>
          <a:blip r:embed="rId2" cstate="print"/>
          <a:srcRect l="52441" t="13737" r="6061" b="17580"/>
          <a:stretch>
            <a:fillRect/>
          </a:stretch>
        </p:blipFill>
        <p:spPr bwMode="auto">
          <a:xfrm>
            <a:off x="4343400" y="304800"/>
            <a:ext cx="4770438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2" descr="J:\ENVSERV\EMPLOYEE-FOLDERS\Jessie\Cartography Manual\WSJ_Graphics_Excerpt_opt_Page_03.jpg"/>
          <p:cNvPicPr>
            <a:picLocks noChangeAspect="1" noChangeArrowheads="1"/>
          </p:cNvPicPr>
          <p:nvPr/>
        </p:nvPicPr>
        <p:blipFill>
          <a:blip r:embed="rId2" cstate="print"/>
          <a:srcRect l="5302" t="13737" r="59344" b="17580"/>
          <a:stretch>
            <a:fillRect/>
          </a:stretch>
        </p:blipFill>
        <p:spPr bwMode="auto">
          <a:xfrm>
            <a:off x="0" y="228600"/>
            <a:ext cx="41910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91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J:\ENVSERV\EMPLOYEE-FOLDERS\Jessie\Cartography Manual\WSJ_Graphics_Excerpt_opt_Page_04.jpg"/>
          <p:cNvPicPr>
            <a:picLocks noChangeAspect="1" noChangeArrowheads="1"/>
          </p:cNvPicPr>
          <p:nvPr/>
        </p:nvPicPr>
        <p:blipFill>
          <a:blip r:embed="rId2" cstate="print"/>
          <a:srcRect l="55531" t="11815" r="5675" b="15323"/>
          <a:stretch>
            <a:fillRect/>
          </a:stretch>
        </p:blipFill>
        <p:spPr bwMode="auto">
          <a:xfrm>
            <a:off x="4648200" y="152400"/>
            <a:ext cx="4568825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2" descr="J:\ENVSERV\EMPLOYEE-FOLDERS\Jessie\Cartography Manual\WSJ_Graphics_Excerpt_opt_Page_04.jpg"/>
          <p:cNvPicPr>
            <a:picLocks noChangeAspect="1" noChangeArrowheads="1"/>
          </p:cNvPicPr>
          <p:nvPr/>
        </p:nvPicPr>
        <p:blipFill>
          <a:blip r:embed="rId2" cstate="print"/>
          <a:srcRect l="7607" t="11815" r="54358" b="15323"/>
          <a:stretch>
            <a:fillRect/>
          </a:stretch>
        </p:blipFill>
        <p:spPr bwMode="auto">
          <a:xfrm>
            <a:off x="0" y="128588"/>
            <a:ext cx="4495800" cy="665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495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J:\ENVSERV\EMPLOYEE-FOLDERS\Jessie\Cartography Manual\WSJ_Graphics_Excerpt_opt_Page_05.jpg"/>
          <p:cNvPicPr>
            <a:picLocks noChangeAspect="1" noChangeArrowheads="1"/>
          </p:cNvPicPr>
          <p:nvPr/>
        </p:nvPicPr>
        <p:blipFill>
          <a:blip r:embed="rId2" cstate="print"/>
          <a:srcRect l="6087" t="10831" r="4913" b="8430"/>
          <a:stretch>
            <a:fillRect/>
          </a:stretch>
        </p:blipFill>
        <p:spPr bwMode="auto">
          <a:xfrm>
            <a:off x="0" y="152400"/>
            <a:ext cx="9144000" cy="640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848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J:\ENVSERV\EMPLOYEE-FOLDERS\Jessie\Cartography Manual\WSJ_Graphics_Excerpt_opt_Page_06.jpg"/>
          <p:cNvPicPr>
            <a:picLocks noChangeAspect="1" noChangeArrowheads="1"/>
          </p:cNvPicPr>
          <p:nvPr/>
        </p:nvPicPr>
        <p:blipFill>
          <a:blip r:embed="rId2" cstate="print"/>
          <a:srcRect l="55299" t="13748" r="4552" b="16530"/>
          <a:stretch>
            <a:fillRect/>
          </a:stretch>
        </p:blipFill>
        <p:spPr bwMode="auto">
          <a:xfrm>
            <a:off x="4648200" y="457200"/>
            <a:ext cx="4470400" cy="599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2" descr="J:\ENVSERV\EMPLOYEE-FOLDERS\Jessie\Cartography Manual\WSJ_Graphics_Excerpt_opt_Page_06.jpg"/>
          <p:cNvPicPr>
            <a:picLocks noChangeAspect="1" noChangeArrowheads="1"/>
          </p:cNvPicPr>
          <p:nvPr/>
        </p:nvPicPr>
        <p:blipFill>
          <a:blip r:embed="rId2" cstate="print"/>
          <a:srcRect l="5183" t="13748" r="55920" b="16530"/>
          <a:stretch>
            <a:fillRect/>
          </a:stretch>
        </p:blipFill>
        <p:spPr bwMode="auto">
          <a:xfrm>
            <a:off x="0" y="457200"/>
            <a:ext cx="4343400" cy="601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272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J:\ENVSERV\EMPLOYEE-FOLDERS\Jessie\Cartography Manual\WSJ_Graphics_Excerpt_opt_Page_07.jpg"/>
          <p:cNvPicPr>
            <a:picLocks noChangeAspect="1" noChangeArrowheads="1"/>
          </p:cNvPicPr>
          <p:nvPr/>
        </p:nvPicPr>
        <p:blipFill>
          <a:blip r:embed="rId2" cstate="print"/>
          <a:srcRect l="6827" t="12766" r="6700" b="27332"/>
          <a:stretch>
            <a:fillRect/>
          </a:stretch>
        </p:blipFill>
        <p:spPr bwMode="auto">
          <a:xfrm>
            <a:off x="0" y="533400"/>
            <a:ext cx="9144000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730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J:\ENVSERV\EMPLOYEE-FOLDERS\Jessie\Cartography Manual\WSJ_Graphics_Excerpt_opt_Page_08.jpg"/>
          <p:cNvPicPr>
            <a:picLocks noChangeAspect="1" noChangeArrowheads="1"/>
          </p:cNvPicPr>
          <p:nvPr/>
        </p:nvPicPr>
        <p:blipFill>
          <a:blip r:embed="rId2" cstate="print"/>
          <a:srcRect l="6061" t="12750" r="5302" b="24480"/>
          <a:stretch>
            <a:fillRect/>
          </a:stretch>
        </p:blipFill>
        <p:spPr bwMode="auto">
          <a:xfrm>
            <a:off x="0" y="712788"/>
            <a:ext cx="9144000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15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J:\ENVSERV\EMPLOYEE-FOLDERS\Jessie\Cartography Manual\WSJ_Graphics_Excerpt_opt_Page_09.jpg"/>
          <p:cNvPicPr>
            <a:picLocks noChangeAspect="1" noChangeArrowheads="1"/>
          </p:cNvPicPr>
          <p:nvPr/>
        </p:nvPicPr>
        <p:blipFill>
          <a:blip r:embed="rId2" cstate="print"/>
          <a:srcRect l="6068" t="11784" r="7458" b="16530"/>
          <a:stretch>
            <a:fillRect/>
          </a:stretch>
        </p:blipFill>
        <p:spPr bwMode="auto">
          <a:xfrm>
            <a:off x="0" y="457200"/>
            <a:ext cx="9144000" cy="585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06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J:\ENVSERV\EMPLOYEE-FOLDERS\Jessie\Cartography Manual\WSJ_Graphics_Excerpt_opt_Page_10.jpg"/>
          <p:cNvPicPr>
            <a:picLocks noChangeAspect="1" noChangeArrowheads="1"/>
          </p:cNvPicPr>
          <p:nvPr/>
        </p:nvPicPr>
        <p:blipFill>
          <a:blip r:embed="rId2" cstate="print"/>
          <a:srcRect l="6554" t="11803" r="6837" b="18361"/>
          <a:stretch>
            <a:fillRect/>
          </a:stretch>
        </p:blipFill>
        <p:spPr bwMode="auto">
          <a:xfrm>
            <a:off x="0" y="477838"/>
            <a:ext cx="9144000" cy="569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16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J:\ENVSERV\EMPLOYEE-FOLDERS\Jessie\Cartography Manual\WSJ_Graphics_Excerpt_opt_Page_11.jpg"/>
          <p:cNvPicPr>
            <a:picLocks noChangeAspect="1" noChangeArrowheads="1"/>
          </p:cNvPicPr>
          <p:nvPr/>
        </p:nvPicPr>
        <p:blipFill>
          <a:blip r:embed="rId2" cstate="print"/>
          <a:srcRect l="6700" t="12766" r="6068" b="13583"/>
          <a:stretch>
            <a:fillRect/>
          </a:stretch>
        </p:blipFill>
        <p:spPr bwMode="auto">
          <a:xfrm>
            <a:off x="0" y="381000"/>
            <a:ext cx="9144000" cy="596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96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J:\ENVSERV\EMPLOYEE-FOLDERS\Jessie\Cartography Manual\WSJ_Graphics_Excerpt_opt_Page_12.jpg"/>
          <p:cNvPicPr>
            <a:picLocks noChangeAspect="1" noChangeArrowheads="1"/>
          </p:cNvPicPr>
          <p:nvPr/>
        </p:nvPicPr>
        <p:blipFill>
          <a:blip r:embed="rId2" cstate="print"/>
          <a:srcRect l="6061" t="12750" r="6818" b="14671"/>
          <a:stretch>
            <a:fillRect/>
          </a:stretch>
        </p:blipFill>
        <p:spPr bwMode="auto">
          <a:xfrm>
            <a:off x="0" y="304800"/>
            <a:ext cx="9144000" cy="588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869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/>
          <p:cNvSpPr txBox="1">
            <a:spLocks noChangeArrowheads="1"/>
          </p:cNvSpPr>
          <p:nvPr/>
        </p:nvSpPr>
        <p:spPr bwMode="auto">
          <a:xfrm>
            <a:off x="0" y="838200"/>
            <a:ext cx="357822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Visual </a:t>
            </a:r>
          </a:p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Hierarchies….</a:t>
            </a:r>
            <a:endParaRPr lang="en-US" sz="4800" b="1" dirty="0">
              <a:solidFill>
                <a:srgbClr val="FFC000"/>
              </a:solidFill>
              <a:latin typeface="Arial Narrow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30252" t="28692" r="26723" b="9705"/>
          <a:stretch>
            <a:fillRect/>
          </a:stretch>
        </p:blipFill>
        <p:spPr bwMode="auto">
          <a:xfrm>
            <a:off x="3179523" y="76200"/>
            <a:ext cx="5812077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25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J:\ENVSERV\EMPLOYEE-FOLDERS\Jessie\Cartography Manual\WSJ_Graphics_Excerpt_opt_Page_13.jpg"/>
          <p:cNvPicPr>
            <a:picLocks noChangeAspect="1" noChangeArrowheads="1"/>
          </p:cNvPicPr>
          <p:nvPr/>
        </p:nvPicPr>
        <p:blipFill>
          <a:blip r:embed="rId2" cstate="print"/>
          <a:srcRect l="33504" t="8871" r="32996" b="10291"/>
          <a:stretch>
            <a:fillRect/>
          </a:stretch>
        </p:blipFill>
        <p:spPr bwMode="auto">
          <a:xfrm>
            <a:off x="2743200" y="304800"/>
            <a:ext cx="3352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34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/>
          <p:cNvSpPr txBox="1">
            <a:spLocks noChangeArrowheads="1"/>
          </p:cNvSpPr>
          <p:nvPr/>
        </p:nvSpPr>
        <p:spPr bwMode="auto">
          <a:xfrm>
            <a:off x="0" y="838200"/>
            <a:ext cx="357822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Visual </a:t>
            </a:r>
          </a:p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Hierarchies….</a:t>
            </a:r>
            <a:endParaRPr lang="en-US" sz="4800" b="1" dirty="0">
              <a:solidFill>
                <a:srgbClr val="FFC000"/>
              </a:solidFill>
              <a:latin typeface="Arial Narrow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29580" t="23629" r="30084" b="9705"/>
          <a:stretch>
            <a:fillRect/>
          </a:stretch>
        </p:blipFill>
        <p:spPr bwMode="auto">
          <a:xfrm>
            <a:off x="3352800" y="0"/>
            <a:ext cx="5181600" cy="682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37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/>
          <p:cNvSpPr txBox="1">
            <a:spLocks noChangeArrowheads="1"/>
          </p:cNvSpPr>
          <p:nvPr/>
        </p:nvSpPr>
        <p:spPr bwMode="auto">
          <a:xfrm>
            <a:off x="457200" y="838200"/>
            <a:ext cx="24272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Colors….</a:t>
            </a:r>
            <a:endParaRPr lang="en-US" sz="4800" b="1" dirty="0">
              <a:solidFill>
                <a:srgbClr val="FFC000"/>
              </a:solidFill>
              <a:latin typeface="Arial Narrow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8908" t="28311" r="28739" b="5023"/>
          <a:stretch>
            <a:fillRect/>
          </a:stretch>
        </p:blipFill>
        <p:spPr bwMode="auto">
          <a:xfrm>
            <a:off x="3048000" y="0"/>
            <a:ext cx="59185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138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/>
          <p:cNvSpPr txBox="1">
            <a:spLocks noChangeArrowheads="1"/>
          </p:cNvSpPr>
          <p:nvPr/>
        </p:nvSpPr>
        <p:spPr bwMode="auto">
          <a:xfrm>
            <a:off x="457200" y="838200"/>
            <a:ext cx="24272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Colors….</a:t>
            </a:r>
            <a:endParaRPr lang="en-US" sz="4800" b="1" dirty="0">
              <a:solidFill>
                <a:srgbClr val="FFC000"/>
              </a:solidFill>
              <a:latin typeface="Arial Narrow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l="28487" t="22152" r="28488" b="1899"/>
          <a:stretch>
            <a:fillRect/>
          </a:stretch>
        </p:blipFill>
        <p:spPr bwMode="auto">
          <a:xfrm>
            <a:off x="3124200" y="0"/>
            <a:ext cx="487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78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/>
          <p:cNvSpPr txBox="1">
            <a:spLocks noChangeArrowheads="1"/>
          </p:cNvSpPr>
          <p:nvPr/>
        </p:nvSpPr>
        <p:spPr bwMode="auto">
          <a:xfrm>
            <a:off x="457200" y="838200"/>
            <a:ext cx="24272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Colors….</a:t>
            </a:r>
            <a:endParaRPr lang="en-US" sz="4800" b="1" dirty="0">
              <a:solidFill>
                <a:srgbClr val="FFC000"/>
              </a:solidFill>
              <a:latin typeface="Arial Narrow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8908" t="28311" r="28739" b="5023"/>
          <a:stretch>
            <a:fillRect/>
          </a:stretch>
        </p:blipFill>
        <p:spPr bwMode="auto">
          <a:xfrm>
            <a:off x="3048000" y="0"/>
            <a:ext cx="59185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014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38400" y="2209800"/>
            <a:ext cx="4648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hlinkClick r:id="rId3"/>
            </a:endParaRPr>
          </a:p>
          <a:p>
            <a:r>
              <a:rPr lang="en-US" dirty="0" smtClean="0"/>
              <a:t>Color Blender—</a:t>
            </a:r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http://www.colorblender.com/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Color Brewer--</a:t>
            </a:r>
          </a:p>
          <a:p>
            <a:r>
              <a:rPr lang="en-US" dirty="0" smtClean="0">
                <a:hlinkClick r:id="rId4"/>
              </a:rPr>
              <a:t>http://colorbrewer2.org/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57200" y="838200"/>
            <a:ext cx="24272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Arial Narrow" pitchFamily="34" charset="0"/>
              </a:rPr>
              <a:t>Colors….</a:t>
            </a:r>
            <a:endParaRPr lang="en-US" sz="4800" b="1" dirty="0">
              <a:solidFill>
                <a:srgbClr val="FFC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26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1145</TotalTime>
  <Words>158</Words>
  <Application>Microsoft Office PowerPoint</Application>
  <PresentationFormat>On-screen Show (4:3)</PresentationFormat>
  <Paragraphs>71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 Narrow</vt:lpstr>
      <vt:lpstr>Calibri</vt:lpstr>
      <vt:lpstr>Consolas</vt:lpstr>
      <vt:lpstr>Corbel</vt:lpstr>
      <vt:lpstr>Wingdings</vt:lpstr>
      <vt:lpstr>Wingdings 2</vt:lpstr>
      <vt:lpstr>Wingdings 3</vt:lpstr>
      <vt:lpstr>Metro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Columbia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GSAPP</dc:creator>
  <cp:lastModifiedBy>Jessie Braden</cp:lastModifiedBy>
  <cp:revision>123</cp:revision>
  <dcterms:created xsi:type="dcterms:W3CDTF">2009-01-26T19:20:41Z</dcterms:created>
  <dcterms:modified xsi:type="dcterms:W3CDTF">2015-10-27T20:45:04Z</dcterms:modified>
</cp:coreProperties>
</file>